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80" r:id="rId4"/>
    <p:sldId id="281" r:id="rId5"/>
    <p:sldId id="282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75241"/>
  </p:normalViewPr>
  <p:slideViewPr>
    <p:cSldViewPr snapToGrid="0" snapToObjects="1">
      <p:cViewPr varScale="1">
        <p:scale>
          <a:sx n="79" d="100"/>
          <a:sy n="79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B39F9-D336-3041-B0DB-4A6618B63FC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7084-3A67-1844-9A31-554DB194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Turing award winners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C7084-3A67-1844-9A31-554DB194E1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8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Authenticity and non-repudiation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C7084-3A67-1844-9A31-554DB194E1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ensure that the original message was not changed and (2) ensure that message was actually sent by the sender. To accomplish this, we initiate a two-step process, combining our knowledge of cryptographic hashing and public-key encryption. First, we cryptographically hash our message, creating a digest associated with the message. If the message changes, we know that the digest should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C7084-3A67-1844-9A31-554DB194E1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a digest, D</a:t>
            </a:r>
            <a:r>
              <a:rPr lang="en-US" sz="1200" b="0" i="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the message using a cryptographic hash.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 the digest using his or her private key.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 the message, along with the encrypted digest.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C7084-3A67-1844-9A31-554DB194E1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1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4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5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2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8B718-2DB4-4343-802D-B8E9831EC4AD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15877-D1D3-F548-9074-0A967912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rypto.stackexchange.com/questions/3043/how-much-computing-resource-is-required-to-brute-force-rs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sjsu.edu/faculty/stamp/students/article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zone.com/articles/what-is-a-digital-signatur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what-is-a-digital-signatu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rstechnica.com/information-technology/2013/10/a-relatively-easy-to-understand-primer-on-elliptic-curve-cryptography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89013" y="6249182"/>
            <a:ext cx="421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adopted by Prof. William </a:t>
            </a:r>
            <a:r>
              <a:rPr lang="en-US" dirty="0" err="1"/>
              <a:t>Enck</a:t>
            </a:r>
            <a:r>
              <a:rPr lang="en-US" dirty="0"/>
              <a:t>, NCSU</a:t>
            </a:r>
          </a:p>
        </p:txBody>
      </p:sp>
    </p:spTree>
    <p:extLst>
      <p:ext uri="{BB962C8B-B14F-4D97-AF65-F5344CB8AC3E}">
        <p14:creationId xmlns:p14="http://schemas.microsoft.com/office/powerpoint/2010/main" val="149534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(</a:t>
            </a:r>
            <a:r>
              <a:rPr lang="en-US" dirty="0" err="1"/>
              <a:t>Rivest</a:t>
            </a:r>
            <a:r>
              <a:rPr lang="en-US" dirty="0"/>
              <a:t>, Shamir, Adelman)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The dominant public key algorithm </a:t>
            </a:r>
            <a:endParaRPr lang="en-US" sz="2800" dirty="0">
              <a:effectLst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The algorithm itself is conceptually simple </a:t>
            </a:r>
            <a:endParaRPr lang="en-US" sz="2400" dirty="0">
              <a:effectLst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Why it is secure is very deep (number theory) </a:t>
            </a:r>
            <a:endParaRPr lang="en-US" sz="2400" dirty="0">
              <a:effectLst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Uses properties of exponentiation modulo a product of large primes </a:t>
            </a:r>
            <a:endParaRPr lang="en-US" sz="240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-116114"/>
            <a:ext cx="6375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3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1147"/>
            <a:ext cx="5941068" cy="17971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/>
              <a:t>Euler’s Totient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b="1"/>
              <a:t>coprime</a:t>
            </a:r>
            <a:r>
              <a:rPr lang="en-US" sz="2000"/>
              <a:t>: having no common positive factors other than 1 (also called </a:t>
            </a:r>
            <a:r>
              <a:rPr lang="en-US" sz="2000" b="1"/>
              <a:t>relatively prime</a:t>
            </a:r>
            <a:r>
              <a:rPr lang="en-US" sz="2000"/>
              <a:t>)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16 and 25 are coprime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6 and 27 are not coprime </a:t>
            </a:r>
            <a:endParaRPr lang="en-US" sz="2000">
              <a:effectLst/>
            </a:endParaRPr>
          </a:p>
          <a:p>
            <a:pPr>
              <a:lnSpc>
                <a:spcPct val="80000"/>
              </a:lnSpc>
            </a:pPr>
            <a:r>
              <a:rPr lang="en-US" sz="2000" b="1"/>
              <a:t>Euler’s Totient Function</a:t>
            </a:r>
            <a:r>
              <a:rPr lang="en-US" sz="2000"/>
              <a:t>: Φ(n) = number of integers less than or equal to n that are coprime with n 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where product ranges over distinct primes dividing n </a:t>
            </a:r>
            <a:endParaRPr lang="en-US" sz="2000">
              <a:effectLst/>
            </a:endParaRPr>
          </a:p>
          <a:p>
            <a:pPr>
              <a:lnSpc>
                <a:spcPct val="80000"/>
              </a:lnSpc>
            </a:pPr>
            <a:r>
              <a:rPr lang="en-US" sz="2000"/>
              <a:t>If m and n are coprime, then Φ(mn) = Φ(m)Φ(n) </a:t>
            </a:r>
            <a:endParaRPr lang="en-US" sz="2000">
              <a:effectLst/>
            </a:endParaRPr>
          </a:p>
          <a:p>
            <a:pPr>
              <a:lnSpc>
                <a:spcPct val="80000"/>
              </a:lnSpc>
            </a:pPr>
            <a:r>
              <a:rPr lang="en-US" sz="2000"/>
              <a:t>If m is prime, then Φ(m) = m - 1 </a:t>
            </a:r>
            <a:endParaRPr lang="en-US" sz="2000">
              <a:effectLst/>
            </a:endParaRPr>
          </a:p>
          <a:p>
            <a:pPr>
              <a:lnSpc>
                <a:spcPct val="8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884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Totient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6665"/>
            <a:ext cx="10515600" cy="42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Choose distinct primes p and q </a:t>
            </a:r>
            <a:endParaRPr lang="en-US" dirty="0">
              <a:effectLst/>
            </a:endParaRPr>
          </a:p>
          <a:p>
            <a:r>
              <a:rPr lang="en-US" dirty="0"/>
              <a:t>Compute n = </a:t>
            </a:r>
            <a:r>
              <a:rPr lang="en-US" dirty="0" err="1"/>
              <a:t>pq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en-US" dirty="0"/>
              <a:t>Compute </a:t>
            </a:r>
            <a:r>
              <a:rPr lang="en-US" dirty="0" err="1"/>
              <a:t>Φ</a:t>
            </a:r>
            <a:r>
              <a:rPr lang="en-US" dirty="0"/>
              <a:t>(n) = </a:t>
            </a:r>
            <a:r>
              <a:rPr lang="en-US" dirty="0" err="1"/>
              <a:t>Φ</a:t>
            </a:r>
            <a:r>
              <a:rPr lang="en-US" dirty="0"/>
              <a:t>(</a:t>
            </a:r>
            <a:r>
              <a:rPr lang="en-US" dirty="0" err="1"/>
              <a:t>pq</a:t>
            </a:r>
            <a:r>
              <a:rPr lang="en-US" dirty="0"/>
              <a:t>) = (p-1)(q-1) </a:t>
            </a:r>
            <a:r>
              <a:rPr lang="en-US" b="1" dirty="0"/>
              <a:t>WHY? </a:t>
            </a:r>
            <a:endParaRPr lang="en-US" dirty="0">
              <a:effectLst/>
            </a:endParaRPr>
          </a:p>
          <a:p>
            <a:r>
              <a:rPr lang="en-US" dirty="0"/>
              <a:t>Randomly choose 1&lt;e&lt; Φ(</a:t>
            </a:r>
            <a:r>
              <a:rPr lang="en-US" dirty="0" err="1"/>
              <a:t>pq</a:t>
            </a:r>
            <a:r>
              <a:rPr lang="en-US" dirty="0"/>
              <a:t>) such that e and Φ(</a:t>
            </a:r>
            <a:r>
              <a:rPr lang="en-US" dirty="0" err="1"/>
              <a:t>pq</a:t>
            </a:r>
            <a:r>
              <a:rPr lang="en-US" dirty="0"/>
              <a:t>) are coprime. </a:t>
            </a:r>
          </a:p>
          <a:p>
            <a:r>
              <a:rPr lang="en-US" dirty="0"/>
              <a:t>e is the </a:t>
            </a:r>
            <a:r>
              <a:rPr lang="en-US" b="1" dirty="0"/>
              <a:t>public key exponent </a:t>
            </a:r>
            <a:endParaRPr lang="en-US" dirty="0">
              <a:effectLst/>
            </a:endParaRPr>
          </a:p>
          <a:p>
            <a:r>
              <a:rPr lang="en-US" dirty="0"/>
              <a:t>Compute de=1 mod(Φ(</a:t>
            </a:r>
            <a:r>
              <a:rPr lang="en-US" dirty="0" err="1"/>
              <a:t>pq</a:t>
            </a:r>
            <a:r>
              <a:rPr lang="en-US" dirty="0"/>
              <a:t>)). </a:t>
            </a:r>
          </a:p>
          <a:p>
            <a:r>
              <a:rPr lang="en-US" dirty="0"/>
              <a:t>d is the </a:t>
            </a:r>
            <a:r>
              <a:rPr lang="en-US" b="1" dirty="0"/>
              <a:t>private key exponent </a:t>
            </a:r>
            <a:endParaRPr lang="en-US" dirty="0">
              <a:effectLst/>
            </a:endParaRPr>
          </a:p>
          <a:p>
            <a:r>
              <a:rPr lang="en-US" b="1" dirty="0"/>
              <a:t>Example: </a:t>
            </a:r>
            <a:r>
              <a:rPr lang="en-US" dirty="0"/>
              <a:t>let p=3, q=11, n=33 </a:t>
            </a:r>
            <a:br>
              <a:rPr lang="en-US" dirty="0"/>
            </a:br>
            <a:r>
              <a:rPr lang="is-IS" dirty="0"/>
              <a:t>… find e, d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 &amp; Decryption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k</a:t>
            </a:r>
            <a:r>
              <a:rPr lang="en-US" baseline="-25000" dirty="0"/>
              <a:t>+</a:t>
            </a:r>
            <a:r>
              <a:rPr lang="en-US" dirty="0"/>
              <a:t> is {</a:t>
            </a:r>
            <a:r>
              <a:rPr lang="en-US" dirty="0" err="1"/>
              <a:t>e,n</a:t>
            </a:r>
            <a:r>
              <a:rPr lang="en-US" dirty="0"/>
              <a:t>} and private key k</a:t>
            </a:r>
            <a:r>
              <a:rPr lang="en-US" baseline="-25000" dirty="0"/>
              <a:t>-</a:t>
            </a:r>
            <a:r>
              <a:rPr lang="en-US" dirty="0"/>
              <a:t> is {</a:t>
            </a:r>
            <a:r>
              <a:rPr lang="en-US" dirty="0" err="1"/>
              <a:t>d,n</a:t>
            </a:r>
            <a:r>
              <a:rPr lang="en-US" dirty="0"/>
              <a:t>} </a:t>
            </a:r>
          </a:p>
          <a:p>
            <a:r>
              <a:rPr lang="en-US" dirty="0"/>
              <a:t>Encryption and Decryption</a:t>
            </a:r>
            <a:endParaRPr lang="en-US" dirty="0">
              <a:effectLst/>
            </a:endParaRPr>
          </a:p>
          <a:p>
            <a:pPr lvl="1"/>
            <a:r>
              <a:rPr lang="en-US" dirty="0" err="1"/>
              <a:t>Ek</a:t>
            </a:r>
            <a:r>
              <a:rPr lang="en-US" baseline="-25000" dirty="0"/>
              <a:t>+</a:t>
            </a:r>
            <a:r>
              <a:rPr lang="en-US" dirty="0"/>
              <a:t>(M) : </a:t>
            </a:r>
            <a:r>
              <a:rPr lang="en-US" dirty="0" err="1"/>
              <a:t>ciphertext</a:t>
            </a:r>
            <a:r>
              <a:rPr lang="en-US" dirty="0"/>
              <a:t> = </a:t>
            </a:r>
            <a:r>
              <a:rPr lang="en-US" dirty="0" err="1"/>
              <a:t>plaintext</a:t>
            </a:r>
            <a:r>
              <a:rPr lang="en-US" baseline="30000" dirty="0" err="1"/>
              <a:t>e</a:t>
            </a:r>
            <a:r>
              <a:rPr lang="en-US" dirty="0"/>
              <a:t> mod n </a:t>
            </a:r>
          </a:p>
          <a:p>
            <a:pPr lvl="1"/>
            <a:r>
              <a:rPr lang="en-US" dirty="0" err="1"/>
              <a:t>Dk</a:t>
            </a:r>
            <a:r>
              <a:rPr lang="en-US" baseline="-25000" dirty="0"/>
              <a:t>-</a:t>
            </a:r>
            <a:r>
              <a:rPr lang="en-US" dirty="0"/>
              <a:t>(</a:t>
            </a:r>
            <a:r>
              <a:rPr lang="en-US" dirty="0" err="1"/>
              <a:t>ciphertext</a:t>
            </a:r>
            <a:r>
              <a:rPr lang="en-US" dirty="0"/>
              <a:t>) : plaintext = </a:t>
            </a:r>
            <a:r>
              <a:rPr lang="en-US" dirty="0" err="1"/>
              <a:t>ciphertext</a:t>
            </a:r>
            <a:r>
              <a:rPr lang="en-US" baseline="30000" dirty="0" err="1"/>
              <a:t>d</a:t>
            </a:r>
            <a:r>
              <a:rPr lang="en-US" dirty="0"/>
              <a:t> mod n </a:t>
            </a:r>
            <a:endParaRPr lang="en-US" dirty="0">
              <a:effectLst/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Public key (7,33), Private Key (3,33) </a:t>
            </a:r>
          </a:p>
          <a:p>
            <a:pPr lvl="1"/>
            <a:r>
              <a:rPr lang="en-US" dirty="0">
                <a:effectLst/>
              </a:rPr>
              <a:t>M = 4 </a:t>
            </a:r>
          </a:p>
          <a:p>
            <a:pPr lvl="1"/>
            <a:r>
              <a:rPr lang="is-IS" dirty="0"/>
              <a:t>…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find </a:t>
            </a:r>
            <a:r>
              <a:rPr lang="en-US" dirty="0" err="1"/>
              <a:t>Φ</a:t>
            </a:r>
            <a:r>
              <a:rPr lang="en-US" dirty="0"/>
              <a:t>(n) or d using only e and n.</a:t>
            </a:r>
          </a:p>
          <a:p>
            <a:r>
              <a:rPr lang="en-US" dirty="0"/>
              <a:t>Finding d is equivalent in difficulty to factoring n as p*q </a:t>
            </a:r>
          </a:p>
          <a:p>
            <a:pPr lvl="1"/>
            <a:r>
              <a:rPr lang="en-US" dirty="0"/>
              <a:t>No efficient integer factorization algorithm is known </a:t>
            </a:r>
            <a:endParaRPr lang="en-US" dirty="0">
              <a:effectLst/>
            </a:endParaRPr>
          </a:p>
          <a:p>
            <a:pPr lvl="1"/>
            <a:r>
              <a:rPr lang="en-US" dirty="0"/>
              <a:t>Example: Took 18 months to factor a 200 digit number into its 2 prime factors </a:t>
            </a:r>
            <a:endParaRPr lang="en-US" dirty="0">
              <a:effectLst/>
            </a:endParaRPr>
          </a:p>
          <a:p>
            <a:r>
              <a:rPr lang="en-US" dirty="0"/>
              <a:t>It is feasible to encrypt and decrypt because:</a:t>
            </a:r>
          </a:p>
          <a:p>
            <a:pPr lvl="1"/>
            <a:r>
              <a:rPr lang="en-US" dirty="0"/>
              <a:t>It is possible to find large primes.</a:t>
            </a:r>
          </a:p>
          <a:p>
            <a:pPr lvl="1"/>
            <a:r>
              <a:rPr lang="en-US" dirty="0"/>
              <a:t>It is possible to find co-primes and their inverses. </a:t>
            </a:r>
          </a:p>
          <a:p>
            <a:pPr lvl="1"/>
            <a:r>
              <a:rPr lang="en-US" dirty="0"/>
              <a:t>Modular exponentiation is feasible.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8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RSA secure?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i="1" dirty="0" err="1"/>
              <a:t>e,n</a:t>
            </a:r>
            <a:r>
              <a:rPr lang="en-US" dirty="0"/>
              <a:t>} is public information</a:t>
            </a:r>
          </a:p>
          <a:p>
            <a:r>
              <a:rPr lang="en-US" dirty="0"/>
              <a:t>If you could factor </a:t>
            </a:r>
            <a:r>
              <a:rPr lang="en-US" i="1" dirty="0"/>
              <a:t>n </a:t>
            </a:r>
            <a:r>
              <a:rPr lang="en-US" dirty="0"/>
              <a:t>into </a:t>
            </a:r>
            <a:r>
              <a:rPr lang="en-US" i="1" dirty="0"/>
              <a:t>p*q, </a:t>
            </a:r>
            <a:r>
              <a:rPr lang="en-US" dirty="0"/>
              <a:t>then </a:t>
            </a:r>
          </a:p>
          <a:p>
            <a:pPr lvl="1"/>
            <a:r>
              <a:rPr lang="en-US" dirty="0"/>
              <a:t>could compute </a:t>
            </a:r>
            <a:r>
              <a:rPr lang="en-US" dirty="0" err="1"/>
              <a:t>φ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i="1" dirty="0"/>
              <a:t>=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-1)(</a:t>
            </a:r>
            <a:r>
              <a:rPr lang="en-US" i="1" dirty="0"/>
              <a:t>q-</a:t>
            </a:r>
            <a:r>
              <a:rPr lang="en-US" dirty="0"/>
              <a:t>1)</a:t>
            </a:r>
          </a:p>
          <a:p>
            <a:pPr lvl="1"/>
            <a:r>
              <a:rPr lang="en-US" dirty="0"/>
              <a:t>could compute </a:t>
            </a:r>
            <a:r>
              <a:rPr lang="en-US" i="1" dirty="0"/>
              <a:t>d </a:t>
            </a:r>
            <a:r>
              <a:rPr lang="en-US" dirty="0"/>
              <a:t>= </a:t>
            </a:r>
            <a:r>
              <a:rPr lang="en-US" i="1" dirty="0"/>
              <a:t>e</a:t>
            </a:r>
            <a:r>
              <a:rPr lang="en-US" baseline="30000" dirty="0"/>
              <a:t>-1</a:t>
            </a:r>
            <a:r>
              <a:rPr lang="en-US" dirty="0"/>
              <a:t> mod </a:t>
            </a:r>
            <a:r>
              <a:rPr lang="en-US" dirty="0" err="1"/>
              <a:t>φ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would know the private key &lt;</a:t>
            </a:r>
            <a:r>
              <a:rPr lang="en-US" i="1" dirty="0" err="1"/>
              <a:t>d</a:t>
            </a:r>
            <a:r>
              <a:rPr lang="en-US" dirty="0" err="1"/>
              <a:t>,</a:t>
            </a:r>
            <a:r>
              <a:rPr lang="en-US" i="1" dirty="0" err="1"/>
              <a:t>n</a:t>
            </a:r>
            <a:r>
              <a:rPr lang="en-US" dirty="0"/>
              <a:t>&gt;! </a:t>
            </a:r>
            <a:endParaRPr lang="en-US" dirty="0">
              <a:effectLst/>
            </a:endParaRPr>
          </a:p>
          <a:p>
            <a:r>
              <a:rPr lang="en-US" dirty="0"/>
              <a:t>But: factoring large integers is hard!</a:t>
            </a:r>
          </a:p>
          <a:p>
            <a:pPr lvl="1"/>
            <a:r>
              <a:rPr lang="en-US" dirty="0"/>
              <a:t>classical problem worked on for centuries; no known reliable, fast method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4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present, key sizes of 1024 bits are considered to be secure, but 2048 bits is better </a:t>
            </a:r>
          </a:p>
          <a:p>
            <a:r>
              <a:rPr lang="en-US" dirty="0"/>
              <a:t>Tips for making </a:t>
            </a:r>
            <a:r>
              <a:rPr lang="en-US" i="1" dirty="0"/>
              <a:t>n </a:t>
            </a:r>
            <a:r>
              <a:rPr lang="en-US" dirty="0"/>
              <a:t>difficult to factor </a:t>
            </a:r>
            <a:br>
              <a:rPr lang="en-US" dirty="0"/>
            </a:br>
            <a:r>
              <a:rPr lang="en-US" i="1" dirty="0"/>
              <a:t>1. p </a:t>
            </a:r>
            <a:r>
              <a:rPr lang="en-US" dirty="0"/>
              <a:t>and </a:t>
            </a:r>
            <a:r>
              <a:rPr lang="en-US" i="1" dirty="0"/>
              <a:t>q </a:t>
            </a:r>
            <a:r>
              <a:rPr lang="en-US" dirty="0"/>
              <a:t>lengths should be similar (ex.: ~500 bits each if key is 1024 bits) </a:t>
            </a:r>
            <a:br>
              <a:rPr lang="en-US" dirty="0"/>
            </a:br>
            <a:r>
              <a:rPr lang="en-US" dirty="0"/>
              <a:t>2. both (</a:t>
            </a:r>
            <a:r>
              <a:rPr lang="en-US" i="1" dirty="0"/>
              <a:t>p</a:t>
            </a:r>
            <a:r>
              <a:rPr lang="en-US" dirty="0"/>
              <a:t>-1) and (</a:t>
            </a:r>
            <a:r>
              <a:rPr lang="en-US" i="1" dirty="0"/>
              <a:t>q</a:t>
            </a:r>
            <a:r>
              <a:rPr lang="en-US" dirty="0"/>
              <a:t>-1) should contain a “large” prime factor 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err="1"/>
              <a:t>gcd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-1, </a:t>
            </a:r>
            <a:r>
              <a:rPr lang="en-US" i="1" dirty="0"/>
              <a:t>q</a:t>
            </a:r>
            <a:r>
              <a:rPr lang="en-US" dirty="0"/>
              <a:t>-1) should be “small” </a:t>
            </a:r>
            <a:br>
              <a:rPr lang="en-US" dirty="0"/>
            </a:br>
            <a:r>
              <a:rPr lang="en-US" i="1" dirty="0"/>
              <a:t>4. d </a:t>
            </a:r>
            <a:r>
              <a:rPr lang="en-US" dirty="0"/>
              <a:t>should be larger than </a:t>
            </a:r>
            <a:r>
              <a:rPr lang="en-US" i="1" dirty="0"/>
              <a:t>n</a:t>
            </a:r>
            <a:r>
              <a:rPr lang="en-US" baseline="30000" dirty="0"/>
              <a:t>1/4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Against RSA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 try all possible private keys </a:t>
            </a:r>
          </a:p>
          <a:p>
            <a:pPr lvl="1"/>
            <a:r>
              <a:rPr lang="en-US" dirty="0"/>
              <a:t>can be defeated by using a large enough key space (e.g., 1024 bit keys or larger) </a:t>
            </a:r>
          </a:p>
          <a:p>
            <a:r>
              <a:rPr lang="en-US" dirty="0"/>
              <a:t>Mathematical attacks </a:t>
            </a:r>
            <a:br>
              <a:rPr lang="en-US" dirty="0"/>
            </a:br>
            <a:r>
              <a:rPr lang="en-US" dirty="0"/>
              <a:t>1. factor </a:t>
            </a:r>
            <a:r>
              <a:rPr lang="en-US" i="1" dirty="0"/>
              <a:t>n </a:t>
            </a:r>
            <a:r>
              <a:rPr lang="en-US" dirty="0"/>
              <a:t>(possible for special cases of n) </a:t>
            </a:r>
            <a:br>
              <a:rPr lang="en-US" dirty="0"/>
            </a:br>
            <a:r>
              <a:rPr lang="en-US" dirty="0"/>
              <a:t>2. determine </a:t>
            </a:r>
            <a:r>
              <a:rPr lang="en-US" i="1" dirty="0"/>
              <a:t>d </a:t>
            </a:r>
            <a:r>
              <a:rPr lang="en-US" dirty="0"/>
              <a:t>directly from </a:t>
            </a:r>
            <a:r>
              <a:rPr lang="en-US" i="1" dirty="0"/>
              <a:t>e, </a:t>
            </a:r>
            <a:r>
              <a:rPr lang="en-US" dirty="0"/>
              <a:t>without computing </a:t>
            </a:r>
            <a:r>
              <a:rPr lang="en-US" dirty="0" err="1"/>
              <a:t>φ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– at least as difficult as factoring </a:t>
            </a:r>
            <a:r>
              <a:rPr lang="en-US" i="1" dirty="0"/>
              <a:t>n </a:t>
            </a:r>
            <a:endParaRPr lang="en-US" dirty="0">
              <a:effectLst/>
            </a:endParaRPr>
          </a:p>
          <a:p>
            <a:r>
              <a:rPr lang="en-US" dirty="0">
                <a:hlinkClick r:id="rId2"/>
              </a:rPr>
              <a:t>http://crypto.stackexchange.com/questions/3043/how-much-computing-resource-is-required-to-brute-force-rsa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Probable-message attack (using {</a:t>
            </a:r>
            <a:r>
              <a:rPr lang="en-US" i="1" dirty="0" err="1"/>
              <a:t>e</a:t>
            </a:r>
            <a:r>
              <a:rPr lang="en-US" dirty="0" err="1"/>
              <a:t>,</a:t>
            </a:r>
            <a:r>
              <a:rPr lang="en-US" i="1" dirty="0" err="1"/>
              <a:t>n</a:t>
            </a:r>
            <a:r>
              <a:rPr lang="en-US" dirty="0"/>
              <a:t>}) </a:t>
            </a:r>
          </a:p>
          <a:p>
            <a:pPr lvl="1"/>
            <a:r>
              <a:rPr lang="en-US" dirty="0"/>
              <a:t>encrypt all possible plaintext messages with {e, n}</a:t>
            </a:r>
          </a:p>
          <a:p>
            <a:pPr lvl="1"/>
            <a:r>
              <a:rPr lang="en-US" dirty="0"/>
              <a:t>Intercept a message (ciphertext)</a:t>
            </a:r>
          </a:p>
          <a:p>
            <a:pPr lvl="1"/>
            <a:r>
              <a:rPr lang="en-US" dirty="0"/>
              <a:t>try to find a match between the ciphertext and one of the encrypted messages (i.e., collision!)</a:t>
            </a:r>
          </a:p>
          <a:p>
            <a:pPr lvl="1"/>
            <a:r>
              <a:rPr lang="en-US" dirty="0"/>
              <a:t>only works for small plaintext message sizes</a:t>
            </a:r>
          </a:p>
          <a:p>
            <a:pPr lvl="1"/>
            <a:r>
              <a:rPr lang="en-US" dirty="0"/>
              <a:t>This can intercept a secret key that was sent with public key crypto</a:t>
            </a:r>
          </a:p>
          <a:p>
            <a:r>
              <a:rPr lang="en-US" dirty="0"/>
              <a:t>Solution: pad plaintext message with random text before encryption</a:t>
            </a:r>
            <a:br>
              <a:rPr lang="en-US" dirty="0"/>
            </a:b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2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Private-key crypto is like a door lock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805" y="1825625"/>
            <a:ext cx="41263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7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Attacks Against 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Recovers the private key from the running time of the decryption algorithm </a:t>
            </a:r>
            <a:endParaRPr lang="en-US" dirty="0">
              <a:effectLst/>
            </a:endParaRPr>
          </a:p>
          <a:p>
            <a:r>
              <a:rPr lang="en-US" dirty="0"/>
              <a:t>Computing m = </a:t>
            </a:r>
            <a:r>
              <a:rPr lang="en-US" i="1" dirty="0"/>
              <a:t>c</a:t>
            </a:r>
            <a:r>
              <a:rPr lang="en-US" i="1" baseline="30000" dirty="0"/>
              <a:t>d</a:t>
            </a:r>
            <a:r>
              <a:rPr lang="en-US" i="1" dirty="0"/>
              <a:t> </a:t>
            </a:r>
            <a:r>
              <a:rPr lang="en-US" dirty="0"/>
              <a:t>mod </a:t>
            </a:r>
            <a:r>
              <a:rPr lang="en-US" i="1" dirty="0"/>
              <a:t>n </a:t>
            </a:r>
            <a:r>
              <a:rPr lang="en-US" dirty="0"/>
              <a:t>using repeated squaring algorithm: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7" y="3189611"/>
            <a:ext cx="8702183" cy="3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4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attack proceeds bit by bit </a:t>
            </a:r>
            <a:endParaRPr lang="en-US" dirty="0">
              <a:effectLst/>
            </a:endParaRPr>
          </a:p>
          <a:p>
            <a:r>
              <a:rPr lang="en-US" dirty="0"/>
              <a:t>Attacker assumed to know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m</a:t>
            </a:r>
            <a:br>
              <a:rPr lang="en-US" b="1" dirty="0"/>
            </a:br>
            <a:r>
              <a:rPr lang="en-US" dirty="0"/>
              <a:t>• Attacker is able to determine bit </a:t>
            </a:r>
            <a:r>
              <a:rPr lang="en-US" i="1" dirty="0"/>
              <a:t>i </a:t>
            </a:r>
            <a:r>
              <a:rPr lang="en-US" dirty="0"/>
              <a:t>of </a:t>
            </a:r>
            <a:r>
              <a:rPr lang="en-US" i="1" dirty="0"/>
              <a:t>d </a:t>
            </a:r>
            <a:r>
              <a:rPr lang="en-US" dirty="0"/>
              <a:t>because for some </a:t>
            </a:r>
            <a:r>
              <a:rPr lang="en-US" b="1" i="1" dirty="0"/>
              <a:t>c </a:t>
            </a:r>
            <a:r>
              <a:rPr lang="en-US" dirty="0"/>
              <a:t>and </a:t>
            </a:r>
            <a:r>
              <a:rPr lang="en-US" b="1" i="1" dirty="0"/>
              <a:t>m</a:t>
            </a:r>
            <a:r>
              <a:rPr lang="en-US" dirty="0"/>
              <a:t>, the highlighted step is extremely slow if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=1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http://www.cs.sjsu.edu/faculty/stamp/students/article.html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5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 to Timing Attacks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Delay the result if the computation is too fast </a:t>
            </a:r>
          </a:p>
          <a:p>
            <a:pPr lvl="1"/>
            <a:r>
              <a:rPr lang="en-US" dirty="0"/>
              <a:t>disadvantage: ?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2. Add a random delay </a:t>
            </a:r>
          </a:p>
          <a:p>
            <a:pPr lvl="1"/>
            <a:r>
              <a:rPr lang="en-US" dirty="0"/>
              <a:t>disadvantage?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i="1" dirty="0"/>
              <a:t>3. Blinding: </a:t>
            </a:r>
            <a:r>
              <a:rPr lang="en-US" dirty="0"/>
              <a:t>multiply the ciphertext by a random number before performing decryption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732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Unforgeable (mandatory)</a:t>
            </a:r>
          </a:p>
          <a:p>
            <a:r>
              <a:rPr lang="en-US" dirty="0" smtClean="0"/>
              <a:t>Authentic (mandatory)</a:t>
            </a:r>
          </a:p>
          <a:p>
            <a:r>
              <a:rPr lang="en-US" dirty="0" smtClean="0"/>
              <a:t>Not alterable (desirable)</a:t>
            </a:r>
          </a:p>
          <a:p>
            <a:r>
              <a:rPr lang="en-US" dirty="0" smtClean="0"/>
              <a:t>Not reusable (desirable)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9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3822" y="549411"/>
            <a:ext cx="6553545" cy="5767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6232260"/>
            <a:ext cx="528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dzone.com/articles/what-is-a-digital-signature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45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6232260"/>
            <a:ext cx="528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dzone.com/articles/what-is-a-digital-signature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8872" y="582613"/>
            <a:ext cx="6111763" cy="5806176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79" y="72296"/>
            <a:ext cx="6454091" cy="613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https://arstechnica.com/information-technology/2013/10/a-relatively-easy-to-understand-primer-on-elliptic-curve-cryptography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A private key is a number </a:t>
            </a:r>
            <a:r>
              <a:rPr lang="en-US" i="1" dirty="0" err="1"/>
              <a:t>priv</a:t>
            </a:r>
            <a:r>
              <a:rPr lang="en-US" dirty="0"/>
              <a:t>, and a public key is the public point dotted with itself </a:t>
            </a:r>
            <a:r>
              <a:rPr lang="en-US" i="1" dirty="0" err="1"/>
              <a:t>priv</a:t>
            </a:r>
            <a:r>
              <a:rPr lang="en-US" dirty="0"/>
              <a:t> </a:t>
            </a:r>
            <a:r>
              <a:rPr lang="en-US" dirty="0" smtClean="0"/>
              <a:t>times</a:t>
            </a:r>
          </a:p>
          <a:p>
            <a:r>
              <a:rPr lang="en-US" dirty="0"/>
              <a:t>Computing the private key from the public </a:t>
            </a:r>
            <a:r>
              <a:rPr lang="en-US" dirty="0" smtClean="0"/>
              <a:t>key: elliptic </a:t>
            </a:r>
            <a:r>
              <a:rPr lang="en-US" dirty="0"/>
              <a:t>curve discrete logarithm </a:t>
            </a:r>
            <a:r>
              <a:rPr lang="en-US" dirty="0" smtClean="0"/>
              <a:t>function -&gt; </a:t>
            </a:r>
            <a:r>
              <a:rPr lang="en-US" dirty="0" smtClean="0">
                <a:solidFill>
                  <a:srgbClr val="FF0000"/>
                </a:solidFill>
              </a:rPr>
              <a:t>TRAPDOOR!!</a:t>
            </a:r>
          </a:p>
        </p:txBody>
      </p:sp>
    </p:spTree>
    <p:extLst>
      <p:ext uri="{BB962C8B-B14F-4D97-AF65-F5344CB8AC3E}">
        <p14:creationId xmlns:p14="http://schemas.microsoft.com/office/powerpoint/2010/main" val="192239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 Encryption</a:t>
            </a:r>
            <a:endParaRPr lang="en-US"/>
          </a:p>
        </p:txBody>
      </p:sp>
      <p:pic>
        <p:nvPicPr>
          <p:cNvPr id="1026" name="Picture 2" descr="PPT - Adaptively Attribute-Hiding ( Hierarchical ) Inner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-Hellman key exchange</a:t>
            </a:r>
            <a:endParaRPr lang="en-US" dirty="0"/>
          </a:p>
        </p:txBody>
      </p:sp>
      <p:pic>
        <p:nvPicPr>
          <p:cNvPr id="1026" name="Picture 2" descr="File:Diffie and Hellman.jpg - Wikimedia Common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223294"/>
            <a:ext cx="58674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0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-Hellman key exchange</a:t>
            </a:r>
            <a:endParaRPr lang="en-US" dirty="0"/>
          </a:p>
        </p:txBody>
      </p:sp>
      <p:pic>
        <p:nvPicPr>
          <p:cNvPr id="2050" name="Picture 2" descr="https://upload.wikimedia.org/wikipedia/commons/thumb/b/ba/Diffie-Hellman_Key_Exchange.jpg/500px-Diffie-Hellman_Key_Exchang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96" y="1825625"/>
            <a:ext cx="62340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2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-Hellman key exchange</a:t>
            </a:r>
            <a:endParaRPr lang="en-US" dirty="0"/>
          </a:p>
        </p:txBody>
      </p:sp>
      <p:pic>
        <p:nvPicPr>
          <p:cNvPr id="3074" name="Picture 2" descr="https://www.codeproject.com/KB/vista-security/ECDH/Diffie-Hellm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91" y="1565332"/>
            <a:ext cx="7209218" cy="432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9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and Message Authenticity </a:t>
            </a:r>
            <a:endParaRPr lang="en-US" dirty="0">
              <a:effectLst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619" y="1825625"/>
            <a:ext cx="68787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 (10,000 </a:t>
            </a:r>
            <a:r>
              <a:rPr lang="en-US" dirty="0" err="1"/>
              <a:t>ft</a:t>
            </a:r>
            <a:r>
              <a:rPr lang="en-US" dirty="0"/>
              <a:t> view)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keys for encryption and decryption </a:t>
            </a:r>
          </a:p>
          <a:p>
            <a:pPr lvl="1"/>
            <a:r>
              <a:rPr lang="en-US" dirty="0"/>
              <a:t>Public key: anyone can know this </a:t>
            </a:r>
          </a:p>
          <a:p>
            <a:pPr lvl="1"/>
            <a:r>
              <a:rPr lang="en-US" dirty="0"/>
              <a:t>Private key: kept confidential </a:t>
            </a:r>
          </a:p>
          <a:p>
            <a:r>
              <a:rPr lang="en-US" dirty="0"/>
              <a:t>Anyone can encrypt a message to you using your public key </a:t>
            </a:r>
          </a:p>
          <a:p>
            <a:r>
              <a:rPr lang="en-US" dirty="0"/>
              <a:t>The private key (kept confidential) is required to decrypt the communication</a:t>
            </a:r>
          </a:p>
          <a:p>
            <a:pPr lvl="1"/>
            <a:r>
              <a:rPr lang="en-US" dirty="0"/>
              <a:t>Alice and Bob no longer have to have </a:t>
            </a:r>
            <a:r>
              <a:rPr lang="en-US" i="1" dirty="0"/>
              <a:t>a priori </a:t>
            </a:r>
            <a:r>
              <a:rPr lang="en-US" dirty="0"/>
              <a:t>shared a secret key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3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key pair consists of a public and private component: </a:t>
            </a:r>
            <a:br>
              <a:rPr lang="en-US" dirty="0"/>
            </a:br>
            <a:r>
              <a:rPr lang="en-US" dirty="0"/>
              <a:t>k+ (public key), k- (private key) </a:t>
            </a:r>
            <a:br>
              <a:rPr lang="en-US" dirty="0"/>
            </a:br>
            <a:r>
              <a:rPr lang="en-US" dirty="0" err="1"/>
              <a:t>D</a:t>
            </a:r>
            <a:r>
              <a:rPr lang="en-US" baseline="-25000" dirty="0" err="1"/>
              <a:t>k</a:t>
            </a:r>
            <a:r>
              <a:rPr lang="en-US" baseline="-25000" dirty="0"/>
              <a:t>-</a:t>
            </a:r>
            <a:r>
              <a:rPr lang="en-US" dirty="0"/>
              <a:t> (</a:t>
            </a:r>
            <a:r>
              <a:rPr lang="en-US" dirty="0" err="1"/>
              <a:t>E</a:t>
            </a:r>
            <a:r>
              <a:rPr lang="en-US" baseline="-25000" dirty="0" err="1"/>
              <a:t>k</a:t>
            </a:r>
            <a:r>
              <a:rPr lang="en-US" baseline="-25000" dirty="0"/>
              <a:t>+</a:t>
            </a:r>
            <a:r>
              <a:rPr lang="en-US" dirty="0"/>
              <a:t> (m)) = m </a:t>
            </a:r>
            <a:endParaRPr lang="en-US" dirty="0">
              <a:effectLst/>
            </a:endParaRPr>
          </a:p>
          <a:p>
            <a:r>
              <a:rPr lang="en-US" dirty="0"/>
              <a:t>Public keys are distributed (typically) through public key certificates </a:t>
            </a:r>
            <a:endParaRPr lang="en-US" dirty="0">
              <a:effectLst/>
            </a:endParaRPr>
          </a:p>
          <a:p>
            <a:r>
              <a:rPr lang="en-US" dirty="0"/>
              <a:t>Anyone can communicate secretly with you </a:t>
            </a:r>
            <a:r>
              <a:rPr lang="en-US" b="1" i="1" dirty="0"/>
              <a:t>if they have your certificate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7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Z</a:t>
            </a:r>
            <a:r>
              <a:rPr lang="en-US" baseline="-25000" dirty="0"/>
              <a:t>n</a:t>
            </a:r>
            <a:r>
              <a:rPr lang="en-US" dirty="0"/>
              <a:t> = {0, 1, 2, ..., n-1}</a:t>
            </a:r>
          </a:p>
          <a:p>
            <a:pPr lvl="1"/>
            <a:r>
              <a:rPr lang="en-US" dirty="0"/>
              <a:t>x mod n = remainder of x divided by n </a:t>
            </a:r>
            <a:endParaRPr lang="en-US" dirty="0">
              <a:effectLst/>
            </a:endParaRPr>
          </a:p>
          <a:p>
            <a:pPr lvl="1"/>
            <a:r>
              <a:rPr lang="en-US" dirty="0"/>
              <a:t>5 mod 13 = 5 </a:t>
            </a:r>
            <a:endParaRPr lang="en-US" dirty="0">
              <a:effectLst/>
            </a:endParaRPr>
          </a:p>
          <a:p>
            <a:pPr lvl="1"/>
            <a:r>
              <a:rPr lang="en-US" dirty="0"/>
              <a:t>13 mod 5 = 3</a:t>
            </a:r>
          </a:p>
          <a:p>
            <a:r>
              <a:rPr lang="en-US" dirty="0"/>
              <a:t>y is </a:t>
            </a:r>
            <a:r>
              <a:rPr lang="en-US" b="1" dirty="0"/>
              <a:t>modular inverse </a:t>
            </a:r>
            <a:r>
              <a:rPr lang="en-US" dirty="0"/>
              <a:t>of x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 mod n = 1 </a:t>
            </a:r>
          </a:p>
          <a:p>
            <a:pPr lvl="1"/>
            <a:r>
              <a:rPr lang="en-US" dirty="0"/>
              <a:t>4 is inverse of 3 in Z</a:t>
            </a:r>
            <a:r>
              <a:rPr lang="en-US" baseline="-25000" dirty="0"/>
              <a:t>11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en-US" dirty="0"/>
              <a:t>If n is prime, then Z</a:t>
            </a:r>
            <a:r>
              <a:rPr lang="en-US" baseline="-25000" dirty="0"/>
              <a:t>n</a:t>
            </a:r>
            <a:r>
              <a:rPr lang="en-US" dirty="0"/>
              <a:t> has modular inverses for all integers except 0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3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1191</Words>
  <Application>Microsoft Office PowerPoint</Application>
  <PresentationFormat>Widescreen</PresentationFormat>
  <Paragraphs>128</Paragraphs>
  <Slides>27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Public Key Cryptography</vt:lpstr>
      <vt:lpstr>Private-key crypto is like a door lock </vt:lpstr>
      <vt:lpstr>Diffie-Hellman key exchange</vt:lpstr>
      <vt:lpstr>Diffie-Hellman key exchange</vt:lpstr>
      <vt:lpstr>Diffie-Hellman key exchange</vt:lpstr>
      <vt:lpstr>Encryption and Message Authenticity </vt:lpstr>
      <vt:lpstr>Public Key Crypto (10,000 ft view) </vt:lpstr>
      <vt:lpstr>Public Key Cryptography</vt:lpstr>
      <vt:lpstr>Modular Arithmetic</vt:lpstr>
      <vt:lpstr>RSA (Rivest, Shamir, Adelman) </vt:lpstr>
      <vt:lpstr>Euler’s Totient Function</vt:lpstr>
      <vt:lpstr>Euler’s Totient Function</vt:lpstr>
      <vt:lpstr>RSA Key Generation</vt:lpstr>
      <vt:lpstr>Public Key Encryption &amp; Decryption</vt:lpstr>
      <vt:lpstr>Why does it work?</vt:lpstr>
      <vt:lpstr>Is RSA secure?</vt:lpstr>
      <vt:lpstr>RSA Security</vt:lpstr>
      <vt:lpstr>Attacks Against RSA </vt:lpstr>
      <vt:lpstr>Attacks</vt:lpstr>
      <vt:lpstr>Timing Attacks Against RSA</vt:lpstr>
      <vt:lpstr>Timing Attacks</vt:lpstr>
      <vt:lpstr>Countermeasures to Timing Attacks </vt:lpstr>
      <vt:lpstr>Digital Signatures</vt:lpstr>
      <vt:lpstr>Digital Signatures</vt:lpstr>
      <vt:lpstr>Digital Signatures</vt:lpstr>
      <vt:lpstr>Elliptic Curve</vt:lpstr>
      <vt:lpstr>Functional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Key Cryptography</dc:title>
  <dc:creator>Xenia Mountrouidou</dc:creator>
  <cp:lastModifiedBy>Mountrouidou, Xenia</cp:lastModifiedBy>
  <cp:revision>29</cp:revision>
  <dcterms:created xsi:type="dcterms:W3CDTF">2017-04-10T02:13:29Z</dcterms:created>
  <dcterms:modified xsi:type="dcterms:W3CDTF">2020-02-04T16:25:33Z</dcterms:modified>
</cp:coreProperties>
</file>